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445893-C99C-4D3E-BF47-E807A23452E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2786201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45893-C99C-4D3E-BF47-E807A23452E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306048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45893-C99C-4D3E-BF47-E807A23452E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127350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45893-C99C-4D3E-BF47-E807A23452E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345012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445893-C99C-4D3E-BF47-E807A23452E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1324900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445893-C99C-4D3E-BF47-E807A23452EE}"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45405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445893-C99C-4D3E-BF47-E807A23452EE}" type="datetimeFigureOut">
              <a:rPr lang="en-US" smtClean="0"/>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407527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445893-C99C-4D3E-BF47-E807A23452EE}" type="datetimeFigureOut">
              <a:rPr lang="en-US" smtClean="0"/>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413883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45893-C99C-4D3E-BF47-E807A23452EE}" type="datetimeFigureOut">
              <a:rPr lang="en-US" smtClean="0"/>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185975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445893-C99C-4D3E-BF47-E807A23452EE}"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17283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445893-C99C-4D3E-BF47-E807A23452EE}"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AA13D-FDCA-434F-9761-FEB11C3DE13A}" type="slidenum">
              <a:rPr lang="en-US" smtClean="0"/>
              <a:t>‹#›</a:t>
            </a:fld>
            <a:endParaRPr lang="en-US"/>
          </a:p>
        </p:txBody>
      </p:sp>
    </p:spTree>
    <p:extLst>
      <p:ext uri="{BB962C8B-B14F-4D97-AF65-F5344CB8AC3E}">
        <p14:creationId xmlns:p14="http://schemas.microsoft.com/office/powerpoint/2010/main" val="302249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45893-C99C-4D3E-BF47-E807A23452EE}" type="datetimeFigureOut">
              <a:rPr lang="en-US" smtClean="0"/>
              <a:t>8/29/2019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AA13D-FDCA-434F-9761-FEB11C3DE13A}" type="slidenum">
              <a:rPr lang="en-US" smtClean="0"/>
              <a:t>‹#›</a:t>
            </a:fld>
            <a:endParaRPr lang="en-US"/>
          </a:p>
        </p:txBody>
      </p:sp>
    </p:spTree>
    <p:extLst>
      <p:ext uri="{BB962C8B-B14F-4D97-AF65-F5344CB8AC3E}">
        <p14:creationId xmlns:p14="http://schemas.microsoft.com/office/powerpoint/2010/main" val="1932078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7" y="1122362"/>
            <a:ext cx="11848012" cy="5735637"/>
          </a:xfrm>
        </p:spPr>
        <p:txBody>
          <a:bodyPr>
            <a:normAutofit fontScale="90000"/>
          </a:bodyPr>
          <a:lstStyle/>
          <a:p>
            <a:r>
              <a:rPr lang="en-US" sz="3600" b="1" u="sng" dirty="0" smtClean="0"/>
              <a:t>Socratic Seminar Prompt #2 – </a:t>
            </a:r>
            <a:br>
              <a:rPr lang="en-US" sz="3600" b="1" u="sng" dirty="0" smtClean="0"/>
            </a:br>
            <a:r>
              <a:rPr lang="en-US" sz="3600" b="1" i="1" u="sng" dirty="0" smtClean="0"/>
              <a:t>Alice in Wonderland</a:t>
            </a:r>
            <a:r>
              <a:rPr lang="en-US" sz="3600" b="1" u="sng" dirty="0" smtClean="0"/>
              <a:t>: </a:t>
            </a:r>
            <a:r>
              <a:rPr lang="en-US" sz="3600" dirty="0" smtClean="0"/>
              <a:t/>
            </a:r>
            <a:br>
              <a:rPr lang="en-US" sz="3600" dirty="0" smtClean="0"/>
            </a:br>
            <a:r>
              <a:rPr lang="en-US" sz="4400" dirty="0" smtClean="0"/>
              <a:t/>
            </a:r>
            <a:br>
              <a:rPr lang="en-US" sz="4400" dirty="0" smtClean="0"/>
            </a:br>
            <a:r>
              <a:rPr lang="en-US" sz="4400" i="1" dirty="0" smtClean="0"/>
              <a:t>Alice’s Adventures in Wonderland </a:t>
            </a:r>
            <a:r>
              <a:rPr lang="en-US" sz="4400" dirty="0" smtClean="0"/>
              <a:t>(and </a:t>
            </a:r>
            <a:r>
              <a:rPr lang="en-US" sz="4400" i="1" dirty="0" smtClean="0"/>
              <a:t>Through the Looking Glass</a:t>
            </a:r>
            <a:r>
              <a:rPr lang="en-US" sz="4400" dirty="0" smtClean="0"/>
              <a:t>) is a narrative that is built on a foundation of syntax, specifically with its extensive use of SYLLOGISM. Parallels abound on multiple levels from the symbolic down to the syntax (</a:t>
            </a:r>
            <a:r>
              <a:rPr lang="en-US" sz="4400" smtClean="0"/>
              <a:t>think PARALLELISM and </a:t>
            </a:r>
            <a:r>
              <a:rPr lang="en-US" sz="4400" dirty="0" smtClean="0"/>
              <a:t>CHIASMUS). By analyzing </a:t>
            </a:r>
            <a:r>
              <a:rPr lang="en-US" sz="4000" dirty="0" smtClean="0"/>
              <a:t>Carroll's use of syntax, it is apparent that Carroll is exploring the logical underpinnings of nonsense versus common sense. What do you think Carrol is rhetorically demonstrating to his audience through this exploration of logic in linguistic form?</a:t>
            </a:r>
            <a:endParaRPr lang="en-US" sz="4000" dirty="0"/>
          </a:p>
        </p:txBody>
      </p:sp>
    </p:spTree>
    <p:extLst>
      <p:ext uri="{BB962C8B-B14F-4D97-AF65-F5344CB8AC3E}">
        <p14:creationId xmlns:p14="http://schemas.microsoft.com/office/powerpoint/2010/main" val="389716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what passes as common sense as being actual nonsense:</a:t>
            </a:r>
            <a:endParaRPr lang="en-US" dirty="0"/>
          </a:p>
        </p:txBody>
      </p:sp>
      <p:sp>
        <p:nvSpPr>
          <p:cNvPr id="3" name="Content Placeholder 2"/>
          <p:cNvSpPr>
            <a:spLocks noGrp="1"/>
          </p:cNvSpPr>
          <p:nvPr>
            <p:ph idx="1"/>
          </p:nvPr>
        </p:nvSpPr>
        <p:spPr/>
        <p:txBody>
          <a:bodyPr/>
          <a:lstStyle/>
          <a:p>
            <a:r>
              <a:rPr lang="en-US" dirty="0" smtClean="0"/>
              <a:t>If an animal growls when it’s angry and wags its tail when it’s pleases, then it is sane.</a:t>
            </a:r>
          </a:p>
          <a:p>
            <a:endParaRPr lang="en-US" dirty="0"/>
          </a:p>
          <a:p>
            <a:r>
              <a:rPr lang="en-US" dirty="0" smtClean="0"/>
              <a:t>Consider that the Cheshire Cat does not growl when it’s angry and down not wag its tail when pleased. Therefore, it is not the sane. </a:t>
            </a:r>
          </a:p>
          <a:p>
            <a:endParaRPr lang="en-US" dirty="0"/>
          </a:p>
          <a:p>
            <a:r>
              <a:rPr lang="en-US" dirty="0" smtClean="0"/>
              <a:t>This is not logical because the syntax results in an INVERSE ERROR, also known as the fallacy of Denying the Antecedent:</a:t>
            </a:r>
          </a:p>
          <a:p>
            <a:endParaRPr lang="en-US" dirty="0"/>
          </a:p>
        </p:txBody>
      </p:sp>
    </p:spTree>
    <p:extLst>
      <p:ext uri="{BB962C8B-B14F-4D97-AF65-F5344CB8AC3E}">
        <p14:creationId xmlns:p14="http://schemas.microsoft.com/office/powerpoint/2010/main" val="123400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966"/>
          </a:xfrm>
        </p:spPr>
        <p:txBody>
          <a:bodyPr>
            <a:normAutofit fontScale="90000"/>
          </a:bodyPr>
          <a:lstStyle/>
          <a:p>
            <a:pPr algn="ctr"/>
            <a:r>
              <a:rPr lang="en-US" dirty="0" smtClean="0"/>
              <a:t>Denying the Antecedent Fallacy </a:t>
            </a:r>
            <a:endParaRPr lang="en-US" dirty="0"/>
          </a:p>
        </p:txBody>
      </p:sp>
      <p:sp>
        <p:nvSpPr>
          <p:cNvPr id="4" name="Rectangle 2"/>
          <p:cNvSpPr>
            <a:spLocks noGrp="1" noChangeArrowheads="1"/>
          </p:cNvSpPr>
          <p:nvPr>
            <p:ph idx="1"/>
          </p:nvPr>
        </p:nvSpPr>
        <p:spPr bwMode="auto">
          <a:xfrm>
            <a:off x="130630" y="1253445"/>
            <a:ext cx="11612880" cy="54957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cs typeface="Arial" panose="020B0604020202020204" pitchFamily="34" charset="0"/>
              </a:rPr>
              <a:t>Arguments of this form are invalid</a:t>
            </a:r>
            <a:r>
              <a:rPr kumimoji="0" lang="en-US" altLang="en-US" b="0" i="0" u="none" strike="noStrike" cap="none" normalizeH="0" baseline="0" dirty="0" smtClean="0">
                <a:ln>
                  <a:noFill/>
                </a:ln>
                <a:effectLst/>
                <a:cs typeface="Arial" panose="020B0604020202020204" pitchFamily="34" charset="0"/>
              </a:rPr>
              <a:t>. Informally, this means that arguments of this form do not give good reason to establish their conclusions, even if their premises are true.</a:t>
            </a:r>
            <a:endParaRPr kumimoji="0" lang="en-US" altLang="en-US" sz="3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cs typeface="Arial" panose="020B0604020202020204" pitchFamily="34" charset="0"/>
              </a:rPr>
              <a:t>The name </a:t>
            </a:r>
            <a:r>
              <a:rPr kumimoji="0" lang="en-US" altLang="en-US" b="0" i="1" u="none" strike="noStrike" cap="none" normalizeH="0" baseline="0" dirty="0" smtClean="0">
                <a:ln>
                  <a:noFill/>
                </a:ln>
                <a:effectLst/>
                <a:latin typeface="Arial" panose="020B0604020202020204" pitchFamily="34" charset="0"/>
                <a:cs typeface="Arial" panose="020B0604020202020204" pitchFamily="34" charset="0"/>
              </a:rPr>
              <a:t>denying the antecedent</a:t>
            </a:r>
            <a:r>
              <a:rPr kumimoji="0" lang="en-US" altLang="en-US" b="0" i="0" u="none" strike="noStrike" cap="none" normalizeH="0" baseline="0" dirty="0" smtClean="0">
                <a:ln>
                  <a:noFill/>
                </a:ln>
                <a:effectLst/>
                <a:latin typeface="Arial" panose="020B0604020202020204" pitchFamily="34" charset="0"/>
                <a:cs typeface="Arial" panose="020B0604020202020204" pitchFamily="34" charset="0"/>
              </a:rPr>
              <a:t> derives from the premise "not </a:t>
            </a:r>
            <a:r>
              <a:rPr kumimoji="0" lang="en-US" altLang="en-US" b="0" i="1" u="none" strike="noStrike" cap="none" normalizeH="0" baseline="0" dirty="0" smtClean="0">
                <a:ln>
                  <a:noFill/>
                </a:ln>
                <a:effectLst/>
                <a:latin typeface="Arial" panose="020B0604020202020204" pitchFamily="34" charset="0"/>
                <a:cs typeface="Arial" panose="020B0604020202020204" pitchFamily="34" charset="0"/>
              </a:rPr>
              <a:t>P</a:t>
            </a:r>
            <a:r>
              <a:rPr kumimoji="0" lang="en-US" altLang="en-US" b="0" i="0" u="none" strike="noStrike" cap="none" normalizeH="0" baseline="0" dirty="0" smtClean="0">
                <a:ln>
                  <a:noFill/>
                </a:ln>
                <a:effectLst/>
                <a:latin typeface="Arial" panose="020B0604020202020204" pitchFamily="34" charset="0"/>
                <a:cs typeface="Arial" panose="020B0604020202020204" pitchFamily="34" charset="0"/>
              </a:rPr>
              <a:t>", which denies the "if" clause of the conditional</a:t>
            </a:r>
            <a:r>
              <a:rPr kumimoji="0" lang="en-US" altLang="en-US" b="0" i="0" u="none" strike="noStrike" cap="none" normalizeH="0" baseline="0" dirty="0" smtClean="0">
                <a:ln>
                  <a:noFill/>
                </a:ln>
                <a:effectLst/>
                <a:cs typeface="Arial" panose="020B0604020202020204" pitchFamily="34" charset="0"/>
              </a:rPr>
              <a:t> premise.</a:t>
            </a:r>
            <a:endParaRPr kumimoji="0" lang="en-US" altLang="en-US" sz="3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cs typeface="Arial" panose="020B0604020202020204" pitchFamily="34" charset="0"/>
              </a:rPr>
              <a:t>One way to demonstrate the invalidity of this argument form is with an example that has true premises but an obviously false conclusion.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smtClean="0">
                <a:ln>
                  <a:noFill/>
                </a:ln>
                <a:effectLst/>
                <a:cs typeface="Arial" panose="020B0604020202020204" pitchFamily="34" charset="0"/>
              </a:rPr>
              <a:t>For example:</a:t>
            </a:r>
            <a:endParaRPr kumimoji="0" lang="en-US" altLang="en-US" sz="3600" b="0" i="0" u="sng" strike="noStrike" cap="none" normalizeH="0" baseline="0" dirty="0" smtClean="0">
              <a:ln>
                <a:noFill/>
              </a:ln>
              <a:effectLst/>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effectLst/>
                <a:latin typeface="Arial" panose="020B0604020202020204" pitchFamily="34" charset="0"/>
                <a:cs typeface="Arial" panose="020B0604020202020204" pitchFamily="34" charset="0"/>
              </a:rPr>
              <a:t>If you are a ski instructor, then you have a job.</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effectLst/>
                <a:latin typeface="Arial" panose="020B0604020202020204" pitchFamily="34" charset="0"/>
                <a:cs typeface="Arial" panose="020B0604020202020204" pitchFamily="34" charset="0"/>
              </a:rPr>
              <a:t>You are not a ski instructor</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effectLst/>
                <a:latin typeface="Arial" panose="020B0604020202020204" pitchFamily="34" charset="0"/>
                <a:cs typeface="Arial" panose="020B0604020202020204" pitchFamily="34" charset="0"/>
              </a:rPr>
              <a:t>Therefore, you have no job</a:t>
            </a:r>
            <a:r>
              <a:rPr lang="en-US" altLang="en-US" sz="2000" baseline="30000" dirty="0">
                <a:cs typeface="Arial" panose="020B0604020202020204" pitchFamily="34" charset="0"/>
              </a:rPr>
              <a:t>.</a:t>
            </a:r>
            <a:endParaRPr kumimoji="0" lang="en-US" altLang="en-US" sz="2800" b="0" i="0" u="none" strike="noStrike" cap="none" normalizeH="0" baseline="0" dirty="0" smtClean="0">
              <a:ln>
                <a:noFill/>
              </a:ln>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450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4144"/>
          </a:xfrm>
        </p:spPr>
        <p:txBody>
          <a:bodyPr>
            <a:noAutofit/>
          </a:bodyPr>
          <a:lstStyle/>
          <a:p>
            <a:pPr algn="ctr"/>
            <a:r>
              <a:rPr lang="en-US" sz="3200" dirty="0" smtClean="0"/>
              <a:t>Example of perfectly good sense</a:t>
            </a:r>
            <a:endParaRPr lang="en-US" sz="3200" dirty="0"/>
          </a:p>
        </p:txBody>
      </p:sp>
      <p:sp>
        <p:nvSpPr>
          <p:cNvPr id="3" name="Content Placeholder 2"/>
          <p:cNvSpPr>
            <a:spLocks noGrp="1"/>
          </p:cNvSpPr>
          <p:nvPr>
            <p:ph idx="1"/>
          </p:nvPr>
        </p:nvSpPr>
        <p:spPr>
          <a:xfrm>
            <a:off x="838200" y="940526"/>
            <a:ext cx="10515600" cy="5236437"/>
          </a:xfrm>
        </p:spPr>
        <p:txBody>
          <a:bodyPr>
            <a:noAutofit/>
          </a:bodyPr>
          <a:lstStyle/>
          <a:p>
            <a:r>
              <a:rPr lang="en-US" sz="2500" dirty="0" smtClean="0"/>
              <a:t>If you are in Wonderland, then you are mad.</a:t>
            </a:r>
          </a:p>
          <a:p>
            <a:endParaRPr lang="en-US" sz="2500" dirty="0" smtClean="0"/>
          </a:p>
          <a:p>
            <a:r>
              <a:rPr lang="en-US" sz="2500" dirty="0" smtClean="0"/>
              <a:t>I am in Wonderland, therefore I am mad.</a:t>
            </a:r>
          </a:p>
          <a:p>
            <a:r>
              <a:rPr lang="en-US" sz="2500" dirty="0" smtClean="0"/>
              <a:t>Alice is in Wonderland, therefore she is mad.</a:t>
            </a:r>
          </a:p>
          <a:p>
            <a:endParaRPr lang="en-US" sz="2500" dirty="0" smtClean="0"/>
          </a:p>
          <a:p>
            <a:r>
              <a:rPr lang="en-US" sz="2500" dirty="0" smtClean="0"/>
              <a:t>Alice says she is not mad</a:t>
            </a:r>
          </a:p>
          <a:p>
            <a:r>
              <a:rPr lang="en-US" sz="2500" dirty="0" smtClean="0"/>
              <a:t>If she is not mad, then she would not be in Wonderland</a:t>
            </a:r>
          </a:p>
          <a:p>
            <a:endParaRPr lang="en-US" sz="2500" dirty="0" smtClean="0"/>
          </a:p>
          <a:p>
            <a:r>
              <a:rPr lang="en-US" sz="2500" dirty="0" smtClean="0"/>
              <a:t>Given that Alice IS in Wonderland, she IS mad.</a:t>
            </a:r>
          </a:p>
          <a:p>
            <a:endParaRPr lang="en-US" sz="2500" dirty="0"/>
          </a:p>
          <a:p>
            <a:r>
              <a:rPr lang="en-US" sz="2500" dirty="0" smtClean="0"/>
              <a:t>The Cheshire Cat has a logically valid argument + both he and Alice are in Wonderland, and Wonderland is within the circle of mad people/places/things. </a:t>
            </a:r>
            <a:endParaRPr lang="en-US" sz="2500" dirty="0"/>
          </a:p>
        </p:txBody>
      </p:sp>
    </p:spTree>
    <p:extLst>
      <p:ext uri="{BB962C8B-B14F-4D97-AF65-F5344CB8AC3E}">
        <p14:creationId xmlns:p14="http://schemas.microsoft.com/office/powerpoint/2010/main" val="304887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2069"/>
            <a:ext cx="10515600" cy="5954894"/>
          </a:xfrm>
        </p:spPr>
        <p:txBody>
          <a:bodyPr>
            <a:noAutofit/>
          </a:bodyPr>
          <a:lstStyle/>
          <a:p>
            <a:pPr algn="ctr"/>
            <a:r>
              <a:rPr lang="en-US" b="1" u="sng" dirty="0" smtClean="0"/>
              <a:t>Socratic Seminar Prompt #2 – </a:t>
            </a:r>
            <a:br>
              <a:rPr lang="en-US" b="1" u="sng" dirty="0" smtClean="0"/>
            </a:br>
            <a:r>
              <a:rPr lang="en-US" b="1" i="1" u="sng" dirty="0" smtClean="0"/>
              <a:t>Alice in Wonderland</a:t>
            </a:r>
            <a:r>
              <a:rPr lang="en-US" b="1" u="sng" dirty="0" smtClean="0"/>
              <a:t>: </a:t>
            </a:r>
            <a:r>
              <a:rPr lang="en-US" dirty="0" smtClean="0"/>
              <a:t/>
            </a:r>
            <a:br>
              <a:rPr lang="en-US" dirty="0" smtClean="0"/>
            </a:br>
            <a:r>
              <a:rPr lang="en-US" sz="3600" dirty="0"/>
              <a:t/>
            </a:r>
            <a:br>
              <a:rPr lang="en-US" sz="3600" dirty="0"/>
            </a:br>
            <a:r>
              <a:rPr lang="en-US" sz="3600" i="1" dirty="0"/>
              <a:t>Alice’s Adventures in Wonderland </a:t>
            </a:r>
            <a:r>
              <a:rPr lang="en-US" sz="3600" dirty="0"/>
              <a:t>(and </a:t>
            </a:r>
            <a:r>
              <a:rPr lang="en-US" sz="3600" i="1" dirty="0"/>
              <a:t>Through the Looking Glass</a:t>
            </a:r>
            <a:r>
              <a:rPr lang="en-US" sz="3600" dirty="0"/>
              <a:t>) is a narrative that is built on a foundation of syntax, specifically with its extensive use of SYLLOGISM. Parallels abound on multiple levels from the symbolic down to the syntax (think </a:t>
            </a:r>
            <a:r>
              <a:rPr lang="en-US" sz="3600" dirty="0" smtClean="0"/>
              <a:t>PARALLELISM and CHIASMUS</a:t>
            </a:r>
            <a:r>
              <a:rPr lang="en-US" sz="3600" dirty="0"/>
              <a:t>). By analyzing </a:t>
            </a:r>
            <a:r>
              <a:rPr lang="en-US" sz="3200" dirty="0" smtClean="0"/>
              <a:t>Carroll's use of syntax, it is apparent that Carroll is exploring the logical underpinnings of nonsense versus common sense. What do you think Carrol is rhetorically demonstrating to his audience through this exploration of logic in linguistic form?</a:t>
            </a:r>
            <a:endParaRPr lang="en-US" sz="3600" dirty="0"/>
          </a:p>
        </p:txBody>
      </p:sp>
    </p:spTree>
    <p:extLst>
      <p:ext uri="{BB962C8B-B14F-4D97-AF65-F5344CB8AC3E}">
        <p14:creationId xmlns:p14="http://schemas.microsoft.com/office/powerpoint/2010/main" val="2316335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194</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Socratic Seminar Prompt #2 –  Alice in Wonderland:   Alice’s Adventures in Wonderland (and Through the Looking Glass) is a narrative that is built on a foundation of syntax, specifically with its extensive use of SYLLOGISM. Parallels abound on multiple levels from the symbolic down to the syntax (think PARALLELISM and CHIASMUS). By analyzing Carroll's use of syntax, it is apparent that Carroll is exploring the logical underpinnings of nonsense versus common sense. What do you think Carrol is rhetorically demonstrating to his audience through this exploration of logic in linguistic form?</vt:lpstr>
      <vt:lpstr>An example of what passes as common sense as being actual nonsense:</vt:lpstr>
      <vt:lpstr>Denying the Antecedent Fallacy </vt:lpstr>
      <vt:lpstr>Example of perfectly good sense</vt:lpstr>
      <vt:lpstr>PowerPoint Presentation</vt:lpstr>
    </vt:vector>
  </TitlesOfParts>
  <Company>JCPS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Socratic Seminar Prompt #2 –  Alice in Wonderland:   Alice’s Adventures in Wonderland (and Through the Looking Glass) is a narrative that is built on a foundation of syntax, specifically with its extensive use of SYLLOGISM. Parallels abound on multiple levels from the symbolic down to the syntax (think PARALLELISM, ANTIMETABOLE, and CHISMUS). By analyzing Carroll's use of syntax, it is apparent that Carroll is exploring the logical underpinnings of nonsense versus common sense. What do you think Carrol is rhetorically demonstrating to his audience through this exploration of logic in linguistic form?</dc:title>
  <dc:creator>Rhinehart, Matthew</dc:creator>
  <cp:lastModifiedBy>Rhinehart, Matthew</cp:lastModifiedBy>
  <cp:revision>7</cp:revision>
  <dcterms:created xsi:type="dcterms:W3CDTF">2019-08-29T11:02:39Z</dcterms:created>
  <dcterms:modified xsi:type="dcterms:W3CDTF">2019-08-29T12:06:48Z</dcterms:modified>
</cp:coreProperties>
</file>